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0" r:id="rId2"/>
  </p:sldMasterIdLst>
  <p:notesMasterIdLst>
    <p:notesMasterId r:id="rId24"/>
  </p:notesMasterIdLst>
  <p:handoutMasterIdLst>
    <p:handoutMasterId r:id="rId25"/>
  </p:handoutMasterIdLst>
  <p:sldIdLst>
    <p:sldId id="1735" r:id="rId3"/>
    <p:sldId id="1736" r:id="rId4"/>
    <p:sldId id="1968" r:id="rId5"/>
    <p:sldId id="2138" r:id="rId6"/>
    <p:sldId id="2360" r:id="rId7"/>
    <p:sldId id="1963" r:id="rId8"/>
    <p:sldId id="2279" r:id="rId9"/>
    <p:sldId id="2280" r:id="rId10"/>
    <p:sldId id="2361" r:id="rId11"/>
    <p:sldId id="2306" r:id="rId12"/>
    <p:sldId id="2289" r:id="rId13"/>
    <p:sldId id="2362" r:id="rId14"/>
    <p:sldId id="2363" r:id="rId15"/>
    <p:sldId id="2364" r:id="rId16"/>
    <p:sldId id="2181" r:id="rId17"/>
    <p:sldId id="2297" r:id="rId18"/>
    <p:sldId id="2365" r:id="rId19"/>
    <p:sldId id="2366" r:id="rId20"/>
    <p:sldId id="2367" r:id="rId21"/>
    <p:sldId id="2368" r:id="rId22"/>
    <p:sldId id="1701"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A"/>
    <a:srgbClr val="CBCDD3"/>
    <a:srgbClr val="00B0F0"/>
    <a:srgbClr val="C7402B"/>
    <a:srgbClr val="713346"/>
    <a:srgbClr val="326CE5"/>
    <a:srgbClr val="B4F2C9"/>
    <a:srgbClr val="F47C30"/>
    <a:srgbClr val="92D3DF"/>
    <a:srgbClr val="D8E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95067" autoAdjust="0"/>
  </p:normalViewPr>
  <p:slideViewPr>
    <p:cSldViewPr>
      <p:cViewPr>
        <p:scale>
          <a:sx n="80" d="100"/>
          <a:sy n="80" d="100"/>
        </p:scale>
        <p:origin x="1314" y="240"/>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21-Apr-21</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21-Apr-21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8.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9.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5452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387018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26449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906456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69634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16710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68979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361598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47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337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1075155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2565986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1572205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2473751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6715855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460872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103382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75559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787667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7944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952138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496623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39332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25.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5"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4" name="Picture 3"/>
          <p:cNvPicPr>
            <a:picLocks noChangeAspect="1"/>
          </p:cNvPicPr>
          <p:nvPr userDrawn="1"/>
        </p:nvPicPr>
        <p:blipFill>
          <a:blip r:embed="rId23" cstate="hqprint">
            <a:extLst>
              <a:ext uri="{28A0092B-C50C-407E-A947-70E740481C1C}">
                <a14:useLocalDpi xmlns:a14="http://schemas.microsoft.com/office/drawing/2010/main" val="0"/>
              </a:ext>
            </a:extLst>
          </a:blip>
          <a:stretch>
            <a:fillRect/>
          </a:stretch>
        </p:blipFill>
        <p:spPr>
          <a:xfrm>
            <a:off x="8156520" y="4776467"/>
            <a:ext cx="663952" cy="27720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 id="2147483809" r:id="rId21"/>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325839543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9.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9.xml"/><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4F7E73F6-75FC-44E9-BBFF-F064A233FBD3}"/>
              </a:ext>
            </a:extLst>
          </p:cNvPr>
          <p:cNvSpPr>
            <a:spLocks noGrp="1"/>
          </p:cNvSpPr>
          <p:nvPr/>
        </p:nvSpPr>
        <p:spPr>
          <a:xfrm>
            <a:off x="175670" y="2355726"/>
            <a:ext cx="4972396" cy="1150079"/>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3600" b="1" kern="1200">
                <a:solidFill>
                  <a:schemeClr val="accent1"/>
                </a:solidFill>
                <a:latin typeface="Calibri Light" panose="020F0302020204030204" pitchFamily="34" charset="0"/>
                <a:ea typeface="+mj-ea"/>
                <a:cs typeface="Calibri Light" panose="020F0302020204030204" pitchFamily="34" charset="0"/>
              </a:defRPr>
            </a:lvl1pPr>
          </a:lstStyle>
          <a:p>
            <a:r>
              <a:rPr lang="en-US" dirty="0"/>
              <a:t>Member institutions accessing reports created in the network zone institution</a:t>
            </a:r>
          </a:p>
        </p:txBody>
      </p:sp>
      <p:sp>
        <p:nvSpPr>
          <p:cNvPr id="9" name="Subtitle 5">
            <a:extLst>
              <a:ext uri="{FF2B5EF4-FFF2-40B4-BE49-F238E27FC236}">
                <a16:creationId xmlns:a16="http://schemas.microsoft.com/office/drawing/2014/main" id="{21FAB61A-9C29-4137-8AD1-B7E6D1F2B335}"/>
              </a:ext>
            </a:extLst>
          </p:cNvPr>
          <p:cNvSpPr>
            <a:spLocks noGrp="1"/>
          </p:cNvSpPr>
          <p:nvPr/>
        </p:nvSpPr>
        <p:spPr>
          <a:xfrm>
            <a:off x="175669" y="3579862"/>
            <a:ext cx="5116411" cy="478380"/>
          </a:xfrm>
          <a:prstGeom prst="rect">
            <a:avLst/>
          </a:prstGeom>
        </p:spPr>
        <p:txBody>
          <a:bodyPr vert="horz" lIns="91440" tIns="45720" rIns="91440" bIns="45720" rtlCol="0" anchor="t" anchorCtr="0">
            <a:normAutofit/>
          </a:bodyPr>
          <a:lstStyle>
            <a:lvl1pPr marL="0" indent="0" algn="l" defTabSz="914400" rtl="0" eaLnBrk="1" latinLnBrk="0" hangingPunct="1">
              <a:spcBef>
                <a:spcPts val="300"/>
              </a:spcBef>
              <a:buFont typeface="Arial" panose="020B0604020202020204" pitchFamily="34" charset="0"/>
              <a:buNone/>
              <a:defRPr sz="2000" kern="1200">
                <a:solidFill>
                  <a:schemeClr val="accent1"/>
                </a:solidFill>
                <a:latin typeface="+mn-lt"/>
                <a:ea typeface="+mn-ea"/>
                <a:cs typeface="+mn-cs"/>
              </a:defRPr>
            </a:lvl1pPr>
            <a:lvl2pPr marL="457200" indent="0" algn="ctr"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spcBef>
                <a:spcPts val="3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0" name="Text Placeholder 6">
            <a:extLst>
              <a:ext uri="{FF2B5EF4-FFF2-40B4-BE49-F238E27FC236}">
                <a16:creationId xmlns:a16="http://schemas.microsoft.com/office/drawing/2014/main" id="{E3E3076C-2A62-4931-8C20-AA9AF105D504}"/>
              </a:ext>
            </a:extLst>
          </p:cNvPr>
          <p:cNvSpPr>
            <a:spLocks noGrp="1"/>
          </p:cNvSpPr>
          <p:nvPr/>
        </p:nvSpPr>
        <p:spPr>
          <a:xfrm>
            <a:off x="174949" y="4127419"/>
            <a:ext cx="4972396" cy="388547"/>
          </a:xfrm>
          <a:prstGeom prst="rect">
            <a:avLst/>
          </a:prstGeom>
        </p:spPr>
        <p:txBody>
          <a:bodyPr vert="horz" lIns="91440" tIns="45720" rIns="91440" bIns="45720" rtlCol="0">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lgn="l"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Yoel Kortick – Senior Librarian</a:t>
            </a:r>
          </a:p>
          <a:p>
            <a:endParaRPr lang="en-US" dirty="0"/>
          </a:p>
        </p:txBody>
      </p:sp>
    </p:spTree>
    <p:extLst>
      <p:ext uri="{BB962C8B-B14F-4D97-AF65-F5344CB8AC3E}">
        <p14:creationId xmlns:p14="http://schemas.microsoft.com/office/powerpoint/2010/main" val="291268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400" dirty="0"/>
              <a:t>The configuration</a:t>
            </a:r>
            <a:endParaRPr lang="en-US" sz="2600" dirty="0"/>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10</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8" name="Picture 7" descr="A group of people in a library&#10;&#10;Description automatically generated">
            <a:extLst>
              <a:ext uri="{FF2B5EF4-FFF2-40B4-BE49-F238E27FC236}">
                <a16:creationId xmlns:a16="http://schemas.microsoft.com/office/drawing/2014/main" id="{BFC7C57B-1108-4EE5-A9E2-53DD6CD94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4307" y="-20538"/>
            <a:ext cx="5436096" cy="3171056"/>
          </a:xfrm>
          <a:prstGeom prst="rect">
            <a:avLst/>
          </a:prstGeom>
        </p:spPr>
      </p:pic>
    </p:spTree>
    <p:extLst>
      <p:ext uri="{BB962C8B-B14F-4D97-AF65-F5344CB8AC3E}">
        <p14:creationId xmlns:p14="http://schemas.microsoft.com/office/powerpoint/2010/main" val="2253958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The configuration</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816423"/>
          </a:xfrm>
        </p:spPr>
        <p:txBody>
          <a:bodyPr>
            <a:noAutofit/>
          </a:bodyPr>
          <a:lstStyle/>
          <a:p>
            <a:r>
              <a:rPr lang="en-US" dirty="0"/>
              <a:t>To enable this functionality a parameter must be set in both the network zone institution and the member institution.</a:t>
            </a:r>
          </a:p>
          <a:p>
            <a:r>
              <a:rPr lang="en-US" dirty="0"/>
              <a:t>The network zone institution states: "I am allowing the members to see me".</a:t>
            </a:r>
          </a:p>
          <a:p>
            <a:r>
              <a:rPr lang="en-US" dirty="0"/>
              <a:t>The member institutions state: "I am allowing myself to see the network".</a:t>
            </a:r>
          </a:p>
          <a:p>
            <a:pPr marL="0" indent="0">
              <a:buNone/>
            </a:pPr>
            <a:endParaRPr lang="en-US" dirty="0"/>
          </a:p>
        </p:txBody>
      </p:sp>
    </p:spTree>
    <p:extLst>
      <p:ext uri="{BB962C8B-B14F-4D97-AF65-F5344CB8AC3E}">
        <p14:creationId xmlns:p14="http://schemas.microsoft.com/office/powerpoint/2010/main" val="3532980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The configuration</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960440"/>
          </a:xfrm>
        </p:spPr>
        <p:txBody>
          <a:bodyPr>
            <a:noAutofit/>
          </a:bodyPr>
          <a:lstStyle/>
          <a:p>
            <a:r>
              <a:rPr lang="en-US" sz="2200" dirty="0"/>
              <a:t>The following parameters should be set to true:</a:t>
            </a:r>
          </a:p>
          <a:p>
            <a:r>
              <a:rPr lang="en-US" sz="2200" dirty="0"/>
              <a:t>In the Network zone: </a:t>
            </a:r>
            <a:r>
              <a:rPr lang="en-US" sz="2200" b="1" dirty="0" err="1"/>
              <a:t>analytics_catalog_available_for_members</a:t>
            </a:r>
            <a:endParaRPr lang="en-US" sz="2200" b="1" dirty="0"/>
          </a:p>
          <a:p>
            <a:pPr lvl="1"/>
            <a:r>
              <a:rPr lang="en-US" sz="2200" dirty="0"/>
              <a:t>Located at "Configuration &gt; Analytics &gt; Analytics Network Settings"</a:t>
            </a:r>
          </a:p>
          <a:p>
            <a:r>
              <a:rPr lang="en-US" sz="2200" dirty="0"/>
              <a:t>In the member: </a:t>
            </a:r>
            <a:r>
              <a:rPr lang="en-US" sz="2200" b="1" dirty="0" err="1"/>
              <a:t>analytics_catalog_available_for_my_institution</a:t>
            </a:r>
            <a:r>
              <a:rPr lang="en-US" sz="2200" b="1" dirty="0"/>
              <a:t> </a:t>
            </a:r>
          </a:p>
          <a:p>
            <a:pPr lvl="1"/>
            <a:r>
              <a:rPr lang="en-US" sz="2200" dirty="0"/>
              <a:t>Located at "Configuration &gt; Analytics &gt; Analytics Member Settings"</a:t>
            </a:r>
          </a:p>
          <a:p>
            <a:r>
              <a:rPr lang="en-US" sz="2200" dirty="0"/>
              <a:t>When both parameters are set to true, the Network Zone report folder is visible to the member institution, which can access the reports as read-only.</a:t>
            </a:r>
          </a:p>
          <a:p>
            <a:pPr marL="0" indent="0">
              <a:buNone/>
            </a:pPr>
            <a:endParaRPr lang="en-US" sz="2200" dirty="0"/>
          </a:p>
        </p:txBody>
      </p:sp>
    </p:spTree>
    <p:extLst>
      <p:ext uri="{BB962C8B-B14F-4D97-AF65-F5344CB8AC3E}">
        <p14:creationId xmlns:p14="http://schemas.microsoft.com/office/powerpoint/2010/main" val="917946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The configuration</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432048"/>
          </a:xfrm>
        </p:spPr>
        <p:txBody>
          <a:bodyPr>
            <a:noAutofit/>
          </a:bodyPr>
          <a:lstStyle/>
          <a:p>
            <a:r>
              <a:rPr lang="en-US" sz="2200" dirty="0"/>
              <a:t>In the network</a:t>
            </a:r>
          </a:p>
          <a:p>
            <a:pPr marL="0" indent="0">
              <a:buNone/>
            </a:pPr>
            <a:endParaRPr lang="en-US" sz="2200" dirty="0"/>
          </a:p>
        </p:txBody>
      </p:sp>
      <p:pic>
        <p:nvPicPr>
          <p:cNvPr id="4" name="Picture 3">
            <a:extLst>
              <a:ext uri="{FF2B5EF4-FFF2-40B4-BE49-F238E27FC236}">
                <a16:creationId xmlns:a16="http://schemas.microsoft.com/office/drawing/2014/main" id="{E81D9456-B426-4801-9032-DC972C6B5FD2}"/>
              </a:ext>
            </a:extLst>
          </p:cNvPr>
          <p:cNvPicPr>
            <a:picLocks noChangeAspect="1"/>
          </p:cNvPicPr>
          <p:nvPr/>
        </p:nvPicPr>
        <p:blipFill>
          <a:blip r:embed="rId2"/>
          <a:stretch>
            <a:fillRect/>
          </a:stretch>
        </p:blipFill>
        <p:spPr>
          <a:xfrm>
            <a:off x="2386012" y="1358900"/>
            <a:ext cx="4371975" cy="1695450"/>
          </a:xfrm>
          <a:prstGeom prst="rect">
            <a:avLst/>
          </a:prstGeom>
          <a:ln>
            <a:solidFill>
              <a:schemeClr val="accent1"/>
            </a:solidFill>
          </a:ln>
        </p:spPr>
      </p:pic>
      <p:sp>
        <p:nvSpPr>
          <p:cNvPr id="5" name="Rectangle 4">
            <a:extLst>
              <a:ext uri="{FF2B5EF4-FFF2-40B4-BE49-F238E27FC236}">
                <a16:creationId xmlns:a16="http://schemas.microsoft.com/office/drawing/2014/main" id="{E246E62D-33AC-4D40-9A03-E6899C9D79EB}"/>
              </a:ext>
            </a:extLst>
          </p:cNvPr>
          <p:cNvSpPr/>
          <p:nvPr/>
        </p:nvSpPr>
        <p:spPr>
          <a:xfrm>
            <a:off x="2386012" y="1358900"/>
            <a:ext cx="81783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A519AC1-A896-427F-BCB6-E87F02DD3372}"/>
              </a:ext>
            </a:extLst>
          </p:cNvPr>
          <p:cNvSpPr/>
          <p:nvPr/>
        </p:nvSpPr>
        <p:spPr>
          <a:xfrm>
            <a:off x="3563888" y="2571750"/>
            <a:ext cx="172819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2E6C1B3-E391-435E-B756-B26D218FDFE4}"/>
              </a:ext>
            </a:extLst>
          </p:cNvPr>
          <p:cNvPicPr>
            <a:picLocks noChangeAspect="1"/>
          </p:cNvPicPr>
          <p:nvPr/>
        </p:nvPicPr>
        <p:blipFill>
          <a:blip r:embed="rId3"/>
          <a:stretch>
            <a:fillRect/>
          </a:stretch>
        </p:blipFill>
        <p:spPr>
          <a:xfrm>
            <a:off x="1777745" y="3289755"/>
            <a:ext cx="5588510" cy="939661"/>
          </a:xfrm>
          <a:prstGeom prst="rect">
            <a:avLst/>
          </a:prstGeom>
        </p:spPr>
      </p:pic>
      <p:pic>
        <p:nvPicPr>
          <p:cNvPr id="8" name="Picture 7">
            <a:extLst>
              <a:ext uri="{FF2B5EF4-FFF2-40B4-BE49-F238E27FC236}">
                <a16:creationId xmlns:a16="http://schemas.microsoft.com/office/drawing/2014/main" id="{485EA52A-8C77-49CC-9EAA-D17D5380A162}"/>
              </a:ext>
            </a:extLst>
          </p:cNvPr>
          <p:cNvPicPr>
            <a:picLocks noChangeAspect="1"/>
          </p:cNvPicPr>
          <p:nvPr/>
        </p:nvPicPr>
        <p:blipFill>
          <a:blip r:embed="rId4"/>
          <a:stretch>
            <a:fillRect/>
          </a:stretch>
        </p:blipFill>
        <p:spPr>
          <a:xfrm>
            <a:off x="2822859" y="4167187"/>
            <a:ext cx="2209800" cy="200025"/>
          </a:xfrm>
          <a:prstGeom prst="rect">
            <a:avLst/>
          </a:prstGeom>
          <a:ln>
            <a:solidFill>
              <a:schemeClr val="accent1"/>
            </a:solidFill>
          </a:ln>
        </p:spPr>
      </p:pic>
    </p:spTree>
    <p:extLst>
      <p:ext uri="{BB962C8B-B14F-4D97-AF65-F5344CB8AC3E}">
        <p14:creationId xmlns:p14="http://schemas.microsoft.com/office/powerpoint/2010/main" val="2083780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803C3F-226B-4A36-9AD2-E9A450DFAD19}"/>
              </a:ext>
            </a:extLst>
          </p:cNvPr>
          <p:cNvPicPr>
            <a:picLocks noChangeAspect="1"/>
          </p:cNvPicPr>
          <p:nvPr/>
        </p:nvPicPr>
        <p:blipFill>
          <a:blip r:embed="rId2"/>
          <a:stretch>
            <a:fillRect/>
          </a:stretch>
        </p:blipFill>
        <p:spPr>
          <a:xfrm>
            <a:off x="2824162" y="1275606"/>
            <a:ext cx="3495675" cy="1504950"/>
          </a:xfrm>
          <a:prstGeom prst="rect">
            <a:avLst/>
          </a:prstGeom>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The configuration</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432048"/>
          </a:xfrm>
        </p:spPr>
        <p:txBody>
          <a:bodyPr>
            <a:noAutofit/>
          </a:bodyPr>
          <a:lstStyle/>
          <a:p>
            <a:r>
              <a:rPr lang="en-US" sz="2200" dirty="0"/>
              <a:t>In the member</a:t>
            </a:r>
          </a:p>
          <a:p>
            <a:pPr marL="0" indent="0">
              <a:buNone/>
            </a:pPr>
            <a:endParaRPr lang="en-US" sz="2200" dirty="0"/>
          </a:p>
        </p:txBody>
      </p:sp>
      <p:sp>
        <p:nvSpPr>
          <p:cNvPr id="5" name="Rectangle 4">
            <a:extLst>
              <a:ext uri="{FF2B5EF4-FFF2-40B4-BE49-F238E27FC236}">
                <a16:creationId xmlns:a16="http://schemas.microsoft.com/office/drawing/2014/main" id="{E246E62D-33AC-4D40-9A03-E6899C9D79EB}"/>
              </a:ext>
            </a:extLst>
          </p:cNvPr>
          <p:cNvSpPr/>
          <p:nvPr/>
        </p:nvSpPr>
        <p:spPr>
          <a:xfrm>
            <a:off x="2768859" y="1218909"/>
            <a:ext cx="81783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A519AC1-A896-427F-BCB6-E87F02DD3372}"/>
              </a:ext>
            </a:extLst>
          </p:cNvPr>
          <p:cNvSpPr/>
          <p:nvPr/>
        </p:nvSpPr>
        <p:spPr>
          <a:xfrm>
            <a:off x="3765909" y="2334460"/>
            <a:ext cx="172819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C0F9049-392D-41B1-94D9-81C6DC375044}"/>
              </a:ext>
            </a:extLst>
          </p:cNvPr>
          <p:cNvPicPr>
            <a:picLocks noChangeAspect="1"/>
          </p:cNvPicPr>
          <p:nvPr/>
        </p:nvPicPr>
        <p:blipFill>
          <a:blip r:embed="rId3"/>
          <a:stretch>
            <a:fillRect/>
          </a:stretch>
        </p:blipFill>
        <p:spPr>
          <a:xfrm>
            <a:off x="2538411" y="3214050"/>
            <a:ext cx="4067175" cy="790575"/>
          </a:xfrm>
          <a:prstGeom prst="rect">
            <a:avLst/>
          </a:prstGeom>
        </p:spPr>
      </p:pic>
      <p:pic>
        <p:nvPicPr>
          <p:cNvPr id="12" name="Picture 11">
            <a:extLst>
              <a:ext uri="{FF2B5EF4-FFF2-40B4-BE49-F238E27FC236}">
                <a16:creationId xmlns:a16="http://schemas.microsoft.com/office/drawing/2014/main" id="{344E698D-D476-4BB2-984D-17464E7C331B}"/>
              </a:ext>
            </a:extLst>
          </p:cNvPr>
          <p:cNvPicPr>
            <a:picLocks noChangeAspect="1"/>
          </p:cNvPicPr>
          <p:nvPr/>
        </p:nvPicPr>
        <p:blipFill>
          <a:blip r:embed="rId4"/>
          <a:stretch>
            <a:fillRect/>
          </a:stretch>
        </p:blipFill>
        <p:spPr>
          <a:xfrm>
            <a:off x="3338512" y="3917801"/>
            <a:ext cx="2466975" cy="238125"/>
          </a:xfrm>
          <a:prstGeom prst="rect">
            <a:avLst/>
          </a:prstGeom>
          <a:ln>
            <a:solidFill>
              <a:schemeClr val="accent1"/>
            </a:solidFill>
          </a:ln>
        </p:spPr>
      </p:pic>
    </p:spTree>
    <p:extLst>
      <p:ext uri="{BB962C8B-B14F-4D97-AF65-F5344CB8AC3E}">
        <p14:creationId xmlns:p14="http://schemas.microsoft.com/office/powerpoint/2010/main" val="741339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26077" cy="1240583"/>
          </a:xfrm>
        </p:spPr>
        <p:txBody>
          <a:bodyPr/>
          <a:lstStyle/>
          <a:p>
            <a:pPr algn="ctr"/>
            <a:r>
              <a:rPr lang="en-US" sz="2500" dirty="0"/>
              <a:t>Let's see it live</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15</a:t>
            </a:fld>
            <a:endParaRPr lang="en-US" dirty="0"/>
          </a:p>
        </p:txBody>
      </p:sp>
      <p:pic>
        <p:nvPicPr>
          <p:cNvPr id="8" name="Picture 7">
            <a:extLst>
              <a:ext uri="{FF2B5EF4-FFF2-40B4-BE49-F238E27FC236}">
                <a16:creationId xmlns:a16="http://schemas.microsoft.com/office/drawing/2014/main" id="{D1804D14-9ED5-4A55-ADD7-34929D884715}"/>
              </a:ext>
            </a:extLst>
          </p:cNvPr>
          <p:cNvPicPr>
            <a:picLocks noChangeAspect="1"/>
          </p:cNvPicPr>
          <p:nvPr/>
        </p:nvPicPr>
        <p:blipFill>
          <a:blip r:embed="rId2"/>
          <a:stretch>
            <a:fillRect/>
          </a:stretch>
        </p:blipFill>
        <p:spPr>
          <a:xfrm>
            <a:off x="2267745" y="0"/>
            <a:ext cx="2952328" cy="3150471"/>
          </a:xfrm>
          <a:prstGeom prst="rect">
            <a:avLst/>
          </a:prstGeom>
        </p:spPr>
      </p:pic>
      <p:pic>
        <p:nvPicPr>
          <p:cNvPr id="6" name="Picture 5" descr="&#10;">
            <a:extLst>
              <a:ext uri="{FF2B5EF4-FFF2-40B4-BE49-F238E27FC236}">
                <a16:creationId xmlns:a16="http://schemas.microsoft.com/office/drawing/2014/main" id="{57F9F467-D42F-4C2C-B651-3B4C73949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625" y="0"/>
            <a:ext cx="7189451" cy="3147814"/>
          </a:xfrm>
          <a:prstGeom prst="rect">
            <a:avLst/>
          </a:prstGeom>
        </p:spPr>
      </p:pic>
    </p:spTree>
    <p:extLst>
      <p:ext uri="{BB962C8B-B14F-4D97-AF65-F5344CB8AC3E}">
        <p14:creationId xmlns:p14="http://schemas.microsoft.com/office/powerpoint/2010/main" val="2255972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Let's see it live</a:t>
            </a:r>
          </a:p>
        </p:txBody>
      </p:sp>
      <p:sp>
        <p:nvSpPr>
          <p:cNvPr id="14" name="Content Placeholder 3">
            <a:extLst>
              <a:ext uri="{FF2B5EF4-FFF2-40B4-BE49-F238E27FC236}">
                <a16:creationId xmlns:a16="http://schemas.microsoft.com/office/drawing/2014/main" id="{35E7D07F-B1A7-42E7-A6AA-DB4D8D72E74D}"/>
              </a:ext>
            </a:extLst>
          </p:cNvPr>
          <p:cNvSpPr>
            <a:spLocks noGrp="1"/>
          </p:cNvSpPr>
          <p:nvPr>
            <p:ph idx="1"/>
          </p:nvPr>
        </p:nvSpPr>
        <p:spPr>
          <a:xfrm>
            <a:off x="107504" y="771551"/>
            <a:ext cx="8856984" cy="1152128"/>
          </a:xfrm>
        </p:spPr>
        <p:txBody>
          <a:bodyPr>
            <a:noAutofit/>
          </a:bodyPr>
          <a:lstStyle/>
          <a:p>
            <a:r>
              <a:rPr lang="en-US" dirty="0"/>
              <a:t>In the network zone there is a report called "Number of portfolios by creation year" in folder "/Shared Folders/Ex Libris University Consortium/Reports"</a:t>
            </a:r>
          </a:p>
          <a:p>
            <a:endParaRPr lang="en-US" sz="2400" dirty="0"/>
          </a:p>
        </p:txBody>
      </p:sp>
      <p:pic>
        <p:nvPicPr>
          <p:cNvPr id="4" name="Picture 3">
            <a:extLst>
              <a:ext uri="{FF2B5EF4-FFF2-40B4-BE49-F238E27FC236}">
                <a16:creationId xmlns:a16="http://schemas.microsoft.com/office/drawing/2014/main" id="{AEFD1567-F606-4511-82D0-1FAADD856EC3}"/>
              </a:ext>
            </a:extLst>
          </p:cNvPr>
          <p:cNvPicPr>
            <a:picLocks noChangeAspect="1"/>
          </p:cNvPicPr>
          <p:nvPr/>
        </p:nvPicPr>
        <p:blipFill>
          <a:blip r:embed="rId2"/>
          <a:stretch>
            <a:fillRect/>
          </a:stretch>
        </p:blipFill>
        <p:spPr>
          <a:xfrm>
            <a:off x="1700212" y="2143099"/>
            <a:ext cx="5743575" cy="2228850"/>
          </a:xfrm>
          <a:prstGeom prst="rect">
            <a:avLst/>
          </a:prstGeom>
          <a:ln>
            <a:solidFill>
              <a:schemeClr val="accent1"/>
            </a:solidFill>
          </a:ln>
        </p:spPr>
      </p:pic>
      <p:sp>
        <p:nvSpPr>
          <p:cNvPr id="6" name="Rectangle 5">
            <a:extLst>
              <a:ext uri="{FF2B5EF4-FFF2-40B4-BE49-F238E27FC236}">
                <a16:creationId xmlns:a16="http://schemas.microsoft.com/office/drawing/2014/main" id="{3DF8ED27-C3D8-4CD4-AE03-9159ADCAB56E}"/>
              </a:ext>
            </a:extLst>
          </p:cNvPr>
          <p:cNvSpPr/>
          <p:nvPr/>
        </p:nvSpPr>
        <p:spPr>
          <a:xfrm>
            <a:off x="1979712" y="2948314"/>
            <a:ext cx="3168352" cy="4926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70F88B-36D1-408D-B390-C55D6E103B80}"/>
              </a:ext>
            </a:extLst>
          </p:cNvPr>
          <p:cNvSpPr/>
          <p:nvPr/>
        </p:nvSpPr>
        <p:spPr>
          <a:xfrm>
            <a:off x="4139952" y="2143099"/>
            <a:ext cx="3303835" cy="365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5957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78E0B6-B195-414D-9A4C-8B3BEDCE8900}"/>
              </a:ext>
            </a:extLst>
          </p:cNvPr>
          <p:cNvPicPr>
            <a:picLocks noChangeAspect="1"/>
          </p:cNvPicPr>
          <p:nvPr/>
        </p:nvPicPr>
        <p:blipFill>
          <a:blip r:embed="rId2"/>
          <a:stretch>
            <a:fillRect/>
          </a:stretch>
        </p:blipFill>
        <p:spPr>
          <a:xfrm>
            <a:off x="2878646" y="1827732"/>
            <a:ext cx="3314700" cy="23812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Let's see it live</a:t>
            </a:r>
          </a:p>
        </p:txBody>
      </p:sp>
      <p:sp>
        <p:nvSpPr>
          <p:cNvPr id="14" name="Content Placeholder 3">
            <a:extLst>
              <a:ext uri="{FF2B5EF4-FFF2-40B4-BE49-F238E27FC236}">
                <a16:creationId xmlns:a16="http://schemas.microsoft.com/office/drawing/2014/main" id="{35E7D07F-B1A7-42E7-A6AA-DB4D8D72E74D}"/>
              </a:ext>
            </a:extLst>
          </p:cNvPr>
          <p:cNvSpPr>
            <a:spLocks noGrp="1"/>
          </p:cNvSpPr>
          <p:nvPr>
            <p:ph idx="1"/>
          </p:nvPr>
        </p:nvSpPr>
        <p:spPr>
          <a:xfrm>
            <a:off x="107504" y="771551"/>
            <a:ext cx="8856984" cy="1152128"/>
          </a:xfrm>
        </p:spPr>
        <p:txBody>
          <a:bodyPr>
            <a:noAutofit/>
          </a:bodyPr>
          <a:lstStyle/>
          <a:p>
            <a:r>
              <a:rPr lang="en-US" dirty="0"/>
              <a:t>In the member institution we can see the folder from the network zone</a:t>
            </a:r>
          </a:p>
          <a:p>
            <a:endParaRPr lang="en-US" sz="2400" dirty="0"/>
          </a:p>
        </p:txBody>
      </p:sp>
      <p:sp>
        <p:nvSpPr>
          <p:cNvPr id="7" name="Rectangle 6">
            <a:extLst>
              <a:ext uri="{FF2B5EF4-FFF2-40B4-BE49-F238E27FC236}">
                <a16:creationId xmlns:a16="http://schemas.microsoft.com/office/drawing/2014/main" id="{4770F88B-36D1-408D-B390-C55D6E103B80}"/>
              </a:ext>
            </a:extLst>
          </p:cNvPr>
          <p:cNvSpPr/>
          <p:nvPr/>
        </p:nvSpPr>
        <p:spPr>
          <a:xfrm>
            <a:off x="3347863" y="3579862"/>
            <a:ext cx="2088233" cy="365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9804E30-CA4F-4BB0-BFDC-0BA205E15AD7}"/>
              </a:ext>
            </a:extLst>
          </p:cNvPr>
          <p:cNvSpPr txBox="1"/>
          <p:nvPr/>
        </p:nvSpPr>
        <p:spPr>
          <a:xfrm>
            <a:off x="166275" y="2067694"/>
            <a:ext cx="2411760" cy="923330"/>
          </a:xfrm>
          <a:prstGeom prst="rect">
            <a:avLst/>
          </a:prstGeom>
          <a:noFill/>
          <a:ln>
            <a:solidFill>
              <a:schemeClr val="accent1"/>
            </a:solidFill>
          </a:ln>
        </p:spPr>
        <p:txBody>
          <a:bodyPr wrap="square" rtlCol="0">
            <a:spAutoFit/>
          </a:bodyPr>
          <a:lstStyle/>
          <a:p>
            <a:r>
              <a:rPr lang="en-US" dirty="0"/>
              <a:t>We are logged into member Alma University</a:t>
            </a:r>
          </a:p>
        </p:txBody>
      </p:sp>
      <p:sp>
        <p:nvSpPr>
          <p:cNvPr id="11" name="TextBox 10">
            <a:extLst>
              <a:ext uri="{FF2B5EF4-FFF2-40B4-BE49-F238E27FC236}">
                <a16:creationId xmlns:a16="http://schemas.microsoft.com/office/drawing/2014/main" id="{D3726555-3F90-4E89-A8BE-4C0CBCC70CBA}"/>
              </a:ext>
            </a:extLst>
          </p:cNvPr>
          <p:cNvSpPr txBox="1"/>
          <p:nvPr/>
        </p:nvSpPr>
        <p:spPr>
          <a:xfrm>
            <a:off x="179512" y="3221563"/>
            <a:ext cx="2411760" cy="646331"/>
          </a:xfrm>
          <a:prstGeom prst="rect">
            <a:avLst/>
          </a:prstGeom>
          <a:noFill/>
          <a:ln>
            <a:solidFill>
              <a:schemeClr val="accent1"/>
            </a:solidFill>
          </a:ln>
        </p:spPr>
        <p:txBody>
          <a:bodyPr wrap="square" rtlCol="0">
            <a:spAutoFit/>
          </a:bodyPr>
          <a:lstStyle/>
          <a:p>
            <a:r>
              <a:rPr lang="en-US" dirty="0"/>
              <a:t>We see the folder from the network zone</a:t>
            </a:r>
          </a:p>
        </p:txBody>
      </p:sp>
      <p:cxnSp>
        <p:nvCxnSpPr>
          <p:cNvPr id="12" name="Straight Arrow Connector 11">
            <a:extLst>
              <a:ext uri="{FF2B5EF4-FFF2-40B4-BE49-F238E27FC236}">
                <a16:creationId xmlns:a16="http://schemas.microsoft.com/office/drawing/2014/main" id="{90E603CC-706C-4A97-A1C9-628A94D59FA1}"/>
              </a:ext>
            </a:extLst>
          </p:cNvPr>
          <p:cNvCxnSpPr>
            <a:cxnSpLocks/>
            <a:stCxn id="9" idx="3"/>
          </p:cNvCxnSpPr>
          <p:nvPr/>
        </p:nvCxnSpPr>
        <p:spPr>
          <a:xfrm>
            <a:off x="2578035" y="2529359"/>
            <a:ext cx="769829" cy="4616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AF22D1B-DB3B-4B85-BAC7-65BCD9963B2C}"/>
              </a:ext>
            </a:extLst>
          </p:cNvPr>
          <p:cNvCxnSpPr>
            <a:cxnSpLocks/>
            <a:stCxn id="11" idx="3"/>
          </p:cNvCxnSpPr>
          <p:nvPr/>
        </p:nvCxnSpPr>
        <p:spPr>
          <a:xfrm>
            <a:off x="2591272" y="3544729"/>
            <a:ext cx="756592" cy="1757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368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Let's see it live</a:t>
            </a:r>
          </a:p>
        </p:txBody>
      </p:sp>
      <p:sp>
        <p:nvSpPr>
          <p:cNvPr id="14" name="Content Placeholder 3">
            <a:extLst>
              <a:ext uri="{FF2B5EF4-FFF2-40B4-BE49-F238E27FC236}">
                <a16:creationId xmlns:a16="http://schemas.microsoft.com/office/drawing/2014/main" id="{35E7D07F-B1A7-42E7-A6AA-DB4D8D72E74D}"/>
              </a:ext>
            </a:extLst>
          </p:cNvPr>
          <p:cNvSpPr>
            <a:spLocks noGrp="1"/>
          </p:cNvSpPr>
          <p:nvPr>
            <p:ph idx="1"/>
          </p:nvPr>
        </p:nvSpPr>
        <p:spPr>
          <a:xfrm>
            <a:off x="107504" y="771551"/>
            <a:ext cx="8856984" cy="1152128"/>
          </a:xfrm>
        </p:spPr>
        <p:txBody>
          <a:bodyPr>
            <a:noAutofit/>
          </a:bodyPr>
          <a:lstStyle/>
          <a:p>
            <a:r>
              <a:rPr lang="en-US" dirty="0"/>
              <a:t>In the member institution we can see the report which we saw while logged into the network zone</a:t>
            </a:r>
          </a:p>
          <a:p>
            <a:endParaRPr lang="en-US" sz="2400" dirty="0"/>
          </a:p>
        </p:txBody>
      </p:sp>
      <p:pic>
        <p:nvPicPr>
          <p:cNvPr id="4" name="Picture 3">
            <a:extLst>
              <a:ext uri="{FF2B5EF4-FFF2-40B4-BE49-F238E27FC236}">
                <a16:creationId xmlns:a16="http://schemas.microsoft.com/office/drawing/2014/main" id="{8F4CD8A0-EFF8-40DB-8018-9CFBEA46915A}"/>
              </a:ext>
            </a:extLst>
          </p:cNvPr>
          <p:cNvPicPr>
            <a:picLocks noChangeAspect="1"/>
          </p:cNvPicPr>
          <p:nvPr/>
        </p:nvPicPr>
        <p:blipFill>
          <a:blip r:embed="rId2"/>
          <a:stretch>
            <a:fillRect/>
          </a:stretch>
        </p:blipFill>
        <p:spPr>
          <a:xfrm>
            <a:off x="647700" y="1953741"/>
            <a:ext cx="7848600" cy="2562225"/>
          </a:xfrm>
          <a:prstGeom prst="rect">
            <a:avLst/>
          </a:prstGeom>
          <a:ln>
            <a:solidFill>
              <a:schemeClr val="accent1"/>
            </a:solidFill>
          </a:ln>
        </p:spPr>
      </p:pic>
      <p:sp>
        <p:nvSpPr>
          <p:cNvPr id="5" name="Rectangle 4">
            <a:extLst>
              <a:ext uri="{FF2B5EF4-FFF2-40B4-BE49-F238E27FC236}">
                <a16:creationId xmlns:a16="http://schemas.microsoft.com/office/drawing/2014/main" id="{C0537E7C-CEE8-47E3-B1E9-B5CD70FE6486}"/>
              </a:ext>
            </a:extLst>
          </p:cNvPr>
          <p:cNvSpPr/>
          <p:nvPr/>
        </p:nvSpPr>
        <p:spPr>
          <a:xfrm>
            <a:off x="4211960" y="2817250"/>
            <a:ext cx="3240360"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2072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Let's see it live</a:t>
            </a:r>
          </a:p>
        </p:txBody>
      </p:sp>
      <p:sp>
        <p:nvSpPr>
          <p:cNvPr id="14" name="Content Placeholder 3">
            <a:extLst>
              <a:ext uri="{FF2B5EF4-FFF2-40B4-BE49-F238E27FC236}">
                <a16:creationId xmlns:a16="http://schemas.microsoft.com/office/drawing/2014/main" id="{35E7D07F-B1A7-42E7-A6AA-DB4D8D72E74D}"/>
              </a:ext>
            </a:extLst>
          </p:cNvPr>
          <p:cNvSpPr>
            <a:spLocks noGrp="1"/>
          </p:cNvSpPr>
          <p:nvPr>
            <p:ph idx="1"/>
          </p:nvPr>
        </p:nvSpPr>
        <p:spPr>
          <a:xfrm>
            <a:off x="107504" y="771551"/>
            <a:ext cx="8856984" cy="1152128"/>
          </a:xfrm>
        </p:spPr>
        <p:txBody>
          <a:bodyPr>
            <a:noAutofit/>
          </a:bodyPr>
          <a:lstStyle/>
          <a:p>
            <a:r>
              <a:rPr lang="en-US" dirty="0"/>
              <a:t>In the member institution we can run the report from the network zone and it is done </a:t>
            </a:r>
            <a:r>
              <a:rPr lang="en-US" b="1" dirty="0"/>
              <a:t>on the data of the member institution</a:t>
            </a:r>
          </a:p>
          <a:p>
            <a:endParaRPr lang="en-US" sz="2400" dirty="0"/>
          </a:p>
        </p:txBody>
      </p:sp>
      <p:pic>
        <p:nvPicPr>
          <p:cNvPr id="6" name="Picture 5">
            <a:extLst>
              <a:ext uri="{FF2B5EF4-FFF2-40B4-BE49-F238E27FC236}">
                <a16:creationId xmlns:a16="http://schemas.microsoft.com/office/drawing/2014/main" id="{C06674B6-A7DF-4D64-B095-DCF47F6C87AB}"/>
              </a:ext>
            </a:extLst>
          </p:cNvPr>
          <p:cNvPicPr>
            <a:picLocks noChangeAspect="1"/>
          </p:cNvPicPr>
          <p:nvPr/>
        </p:nvPicPr>
        <p:blipFill>
          <a:blip r:embed="rId2"/>
          <a:stretch>
            <a:fillRect/>
          </a:stretch>
        </p:blipFill>
        <p:spPr>
          <a:xfrm>
            <a:off x="3347864" y="1679082"/>
            <a:ext cx="2564308" cy="3081479"/>
          </a:xfrm>
          <a:prstGeom prst="rect">
            <a:avLst/>
          </a:prstGeom>
          <a:ln>
            <a:solidFill>
              <a:schemeClr val="accent1"/>
            </a:solidFill>
          </a:ln>
        </p:spPr>
      </p:pic>
    </p:spTree>
    <p:extLst>
      <p:ext uri="{BB962C8B-B14F-4D97-AF65-F5344CB8AC3E}">
        <p14:creationId xmlns:p14="http://schemas.microsoft.com/office/powerpoint/2010/main" val="736281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146586-7EC2-481D-848F-8CE41EB2DE6C}" type="slidenum">
              <a:rPr kumimoji="0" lang="en-US" sz="1000" b="0" i="0" u="none" strike="noStrike" kern="1200" cap="none" spc="0" normalizeH="0" baseline="0" noProof="0" smtClean="0">
                <a:ln>
                  <a:noFill/>
                </a:ln>
                <a:solidFill>
                  <a:srgbClr val="787878"/>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787878"/>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a:xfrm>
            <a:off x="3563888" y="784465"/>
            <a:ext cx="5400600" cy="3659493"/>
          </a:xfrm>
        </p:spPr>
        <p:txBody>
          <a:bodyPr>
            <a:normAutofit/>
          </a:bodyPr>
          <a:lstStyle/>
          <a:p>
            <a:pPr lvl="1"/>
            <a:r>
              <a:rPr lang="en-US" sz="2400" dirty="0"/>
              <a:t>Introduction</a:t>
            </a:r>
          </a:p>
          <a:p>
            <a:pPr lvl="1"/>
            <a:r>
              <a:rPr lang="en-US" sz="2400" dirty="0"/>
              <a:t>The functionality</a:t>
            </a:r>
          </a:p>
          <a:p>
            <a:pPr lvl="1"/>
            <a:r>
              <a:rPr lang="en-US" sz="2400" dirty="0"/>
              <a:t>The functionality from Fulfillment Jobs Configuration</a:t>
            </a:r>
          </a:p>
          <a:p>
            <a:pPr lvl="1"/>
            <a:r>
              <a:rPr lang="en-US" sz="2400" dirty="0"/>
              <a:t>Let's see it live</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Let's see it live</a:t>
            </a:r>
          </a:p>
        </p:txBody>
      </p:sp>
      <p:sp>
        <p:nvSpPr>
          <p:cNvPr id="14" name="Content Placeholder 3">
            <a:extLst>
              <a:ext uri="{FF2B5EF4-FFF2-40B4-BE49-F238E27FC236}">
                <a16:creationId xmlns:a16="http://schemas.microsoft.com/office/drawing/2014/main" id="{35E7D07F-B1A7-42E7-A6AA-DB4D8D72E74D}"/>
              </a:ext>
            </a:extLst>
          </p:cNvPr>
          <p:cNvSpPr>
            <a:spLocks noGrp="1"/>
          </p:cNvSpPr>
          <p:nvPr>
            <p:ph idx="1"/>
          </p:nvPr>
        </p:nvSpPr>
        <p:spPr>
          <a:xfrm>
            <a:off x="107504" y="771551"/>
            <a:ext cx="8856984" cy="1152128"/>
          </a:xfrm>
        </p:spPr>
        <p:txBody>
          <a:bodyPr>
            <a:noAutofit/>
          </a:bodyPr>
          <a:lstStyle/>
          <a:p>
            <a:r>
              <a:rPr lang="en-US" dirty="0"/>
              <a:t>In the member institution users cannot edit or delete the reports from the network zone folder.  It is “read </a:t>
            </a:r>
            <a:r>
              <a:rPr lang="en-US"/>
              <a:t>only”.</a:t>
            </a:r>
            <a:endParaRPr lang="en-US" b="1" dirty="0"/>
          </a:p>
          <a:p>
            <a:endParaRPr lang="en-US" sz="2400" dirty="0"/>
          </a:p>
        </p:txBody>
      </p:sp>
      <p:pic>
        <p:nvPicPr>
          <p:cNvPr id="4" name="Picture 3">
            <a:extLst>
              <a:ext uri="{FF2B5EF4-FFF2-40B4-BE49-F238E27FC236}">
                <a16:creationId xmlns:a16="http://schemas.microsoft.com/office/drawing/2014/main" id="{E2247088-7985-4210-AF3D-304D08A4215A}"/>
              </a:ext>
            </a:extLst>
          </p:cNvPr>
          <p:cNvPicPr>
            <a:picLocks noChangeAspect="1"/>
          </p:cNvPicPr>
          <p:nvPr/>
        </p:nvPicPr>
        <p:blipFill>
          <a:blip r:embed="rId2"/>
          <a:stretch>
            <a:fillRect/>
          </a:stretch>
        </p:blipFill>
        <p:spPr>
          <a:xfrm>
            <a:off x="2081212" y="2073566"/>
            <a:ext cx="4981575" cy="1571625"/>
          </a:xfrm>
          <a:prstGeom prst="rect">
            <a:avLst/>
          </a:prstGeom>
          <a:ln>
            <a:solidFill>
              <a:schemeClr val="accent1"/>
            </a:solidFill>
          </a:ln>
        </p:spPr>
      </p:pic>
    </p:spTree>
    <p:extLst>
      <p:ext uri="{BB962C8B-B14F-4D97-AF65-F5344CB8AC3E}">
        <p14:creationId xmlns:p14="http://schemas.microsoft.com/office/powerpoint/2010/main" val="1061950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922B7F-BAEC-445E-9C08-F94F63F5CA0F}"/>
              </a:ext>
            </a:extLst>
          </p:cNvPr>
          <p:cNvSpPr>
            <a:spLocks noGrp="1"/>
          </p:cNvSpPr>
          <p:nvPr>
            <p:ph type="subTitle" idx="1"/>
          </p:nvPr>
        </p:nvSpPr>
        <p:spPr>
          <a:xfrm>
            <a:off x="2987824" y="1653850"/>
            <a:ext cx="3240360" cy="557859"/>
          </a:xfrm>
        </p:spPr>
        <p:txBody>
          <a:bodyPr>
            <a:normAutofit/>
          </a:bodyPr>
          <a:lstStyle/>
          <a:p>
            <a:r>
              <a:rPr lang="en-US" dirty="0"/>
              <a:t>xxx@exlibrisgroup.com</a:t>
            </a:r>
          </a:p>
        </p:txBody>
      </p:sp>
    </p:spTree>
    <p:extLst>
      <p:ext uri="{BB962C8B-B14F-4D97-AF65-F5344CB8AC3E}">
        <p14:creationId xmlns:p14="http://schemas.microsoft.com/office/powerpoint/2010/main" val="335285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400" dirty="0"/>
              <a:t>Introduction</a:t>
            </a:r>
            <a:endParaRPr lang="en-US" sz="2600" dirty="0"/>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8" name="Picture 7">
            <a:extLst>
              <a:ext uri="{FF2B5EF4-FFF2-40B4-BE49-F238E27FC236}">
                <a16:creationId xmlns:a16="http://schemas.microsoft.com/office/drawing/2014/main" id="{AB23B3D4-CB9C-45B7-94E0-CB38013F2203}"/>
              </a:ext>
            </a:extLst>
          </p:cNvPr>
          <p:cNvPicPr>
            <a:picLocks noChangeAspect="1"/>
          </p:cNvPicPr>
          <p:nvPr/>
        </p:nvPicPr>
        <p:blipFill>
          <a:blip r:embed="rId3"/>
          <a:stretch>
            <a:fillRect/>
          </a:stretch>
        </p:blipFill>
        <p:spPr>
          <a:xfrm>
            <a:off x="1521254" y="0"/>
            <a:ext cx="7652210" cy="3150471"/>
          </a:xfrm>
          <a:prstGeom prst="rect">
            <a:avLst/>
          </a:prstGeom>
        </p:spPr>
      </p:pic>
    </p:spTree>
    <p:extLst>
      <p:ext uri="{BB962C8B-B14F-4D97-AF65-F5344CB8AC3E}">
        <p14:creationId xmlns:p14="http://schemas.microsoft.com/office/powerpoint/2010/main" val="206719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Introduction</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979385"/>
          </a:xfrm>
        </p:spPr>
        <p:txBody>
          <a:bodyPr>
            <a:noAutofit/>
          </a:bodyPr>
          <a:lstStyle/>
          <a:p>
            <a:r>
              <a:rPr lang="en-US" dirty="0"/>
              <a:t>This functionality relates specifically to network zone consortia.</a:t>
            </a:r>
          </a:p>
          <a:p>
            <a:r>
              <a:rPr lang="en-US" sz="2400" dirty="0"/>
              <a:t>A network zone consortia consists of one institution which is the "n</a:t>
            </a:r>
            <a:r>
              <a:rPr lang="en-US" dirty="0"/>
              <a:t>etwork zone" as well as additional institutions which are the "member institutions"</a:t>
            </a:r>
          </a:p>
          <a:p>
            <a:r>
              <a:rPr lang="en-US" dirty="0"/>
              <a:t>A sample of such a setup is on the next slide, where there are three member institutions: </a:t>
            </a:r>
          </a:p>
          <a:p>
            <a:pPr marL="457200" indent="-457200">
              <a:buFont typeface="+mj-lt"/>
              <a:buAutoNum type="arabicPeriod"/>
            </a:pPr>
            <a:r>
              <a:rPr lang="en-US" dirty="0"/>
              <a:t>Alma University</a:t>
            </a:r>
          </a:p>
          <a:p>
            <a:pPr marL="457200" indent="-457200">
              <a:buFont typeface="+mj-lt"/>
              <a:buAutoNum type="arabicPeriod"/>
            </a:pPr>
            <a:r>
              <a:rPr lang="en-US" dirty="0"/>
              <a:t>Open University</a:t>
            </a:r>
          </a:p>
          <a:p>
            <a:pPr marL="457200" indent="-457200">
              <a:buFont typeface="+mj-lt"/>
              <a:buAutoNum type="arabicPeriod"/>
            </a:pPr>
            <a:r>
              <a:rPr lang="en-US" dirty="0"/>
              <a:t>University of Knowledge </a:t>
            </a:r>
            <a:endParaRPr lang="en-US" sz="2400" dirty="0"/>
          </a:p>
        </p:txBody>
      </p:sp>
    </p:spTree>
    <p:extLst>
      <p:ext uri="{BB962C8B-B14F-4D97-AF65-F5344CB8AC3E}">
        <p14:creationId xmlns:p14="http://schemas.microsoft.com/office/powerpoint/2010/main" val="3100413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7" name="TextBox 5">
            <a:extLst>
              <a:ext uri="{FF2B5EF4-FFF2-40B4-BE49-F238E27FC236}">
                <a16:creationId xmlns:a16="http://schemas.microsoft.com/office/drawing/2014/main" id="{9919384F-858D-4515-8843-583B1F2F6C0D}"/>
              </a:ext>
            </a:extLst>
          </p:cNvPr>
          <p:cNvSpPr txBox="1"/>
          <p:nvPr/>
        </p:nvSpPr>
        <p:spPr>
          <a:xfrm>
            <a:off x="2051720" y="123478"/>
            <a:ext cx="5040560" cy="369332"/>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Demo Environment Network Zone Consortia</a:t>
            </a:r>
          </a:p>
        </p:txBody>
      </p:sp>
      <p:pic>
        <p:nvPicPr>
          <p:cNvPr id="8" name="Picture 7">
            <a:extLst>
              <a:ext uri="{FF2B5EF4-FFF2-40B4-BE49-F238E27FC236}">
                <a16:creationId xmlns:a16="http://schemas.microsoft.com/office/drawing/2014/main" id="{6B2BD3A6-6DD4-4D5E-A4A8-58E9D90BA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852" y="771550"/>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70DE9863-F898-412E-B623-C5A47E108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4328" y="3673638"/>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090BDCB0-2CD1-41E7-9E3E-925934AE5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196" y="3673638"/>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F06545C3-72CF-431E-BDC4-42B3899CC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4808" y="3673638"/>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1">
            <a:extLst>
              <a:ext uri="{FF2B5EF4-FFF2-40B4-BE49-F238E27FC236}">
                <a16:creationId xmlns:a16="http://schemas.microsoft.com/office/drawing/2014/main" id="{97618222-7D6D-4902-AA26-C5ECF5A131C2}"/>
              </a:ext>
            </a:extLst>
          </p:cNvPr>
          <p:cNvSpPr txBox="1"/>
          <p:nvPr/>
        </p:nvSpPr>
        <p:spPr>
          <a:xfrm>
            <a:off x="1263791" y="4302546"/>
            <a:ext cx="2088045" cy="52322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Member institution </a:t>
            </a:r>
          </a:p>
          <a:p>
            <a:pPr algn="ctr"/>
            <a:r>
              <a:rPr lang="en-US" sz="1400" dirty="0"/>
              <a:t>‘Alma University’</a:t>
            </a:r>
          </a:p>
        </p:txBody>
      </p:sp>
      <p:sp>
        <p:nvSpPr>
          <p:cNvPr id="14" name="TextBox 13">
            <a:extLst>
              <a:ext uri="{FF2B5EF4-FFF2-40B4-BE49-F238E27FC236}">
                <a16:creationId xmlns:a16="http://schemas.microsoft.com/office/drawing/2014/main" id="{0A634F41-DBF9-4727-9303-88442F9521AB}"/>
              </a:ext>
            </a:extLst>
          </p:cNvPr>
          <p:cNvSpPr txBox="1"/>
          <p:nvPr/>
        </p:nvSpPr>
        <p:spPr>
          <a:xfrm>
            <a:off x="5838186" y="4302546"/>
            <a:ext cx="2088046" cy="52322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Member institution</a:t>
            </a:r>
          </a:p>
          <a:p>
            <a:pPr algn="ctr"/>
            <a:r>
              <a:rPr lang="en-US" sz="1400" dirty="0"/>
              <a:t>‘University of Knowledge’</a:t>
            </a:r>
          </a:p>
        </p:txBody>
      </p:sp>
      <p:sp>
        <p:nvSpPr>
          <p:cNvPr id="16" name="TextBox 15">
            <a:extLst>
              <a:ext uri="{FF2B5EF4-FFF2-40B4-BE49-F238E27FC236}">
                <a16:creationId xmlns:a16="http://schemas.microsoft.com/office/drawing/2014/main" id="{62E3D7D2-CA2E-4C78-8738-988C6F43B5E9}"/>
              </a:ext>
            </a:extLst>
          </p:cNvPr>
          <p:cNvSpPr txBox="1"/>
          <p:nvPr/>
        </p:nvSpPr>
        <p:spPr>
          <a:xfrm>
            <a:off x="3533930" y="4302546"/>
            <a:ext cx="2088045" cy="52322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Member institution </a:t>
            </a:r>
          </a:p>
          <a:p>
            <a:pPr algn="ctr"/>
            <a:r>
              <a:rPr lang="en-US" sz="1400" dirty="0"/>
              <a:t>‘Open University’</a:t>
            </a:r>
          </a:p>
        </p:txBody>
      </p:sp>
      <p:cxnSp>
        <p:nvCxnSpPr>
          <p:cNvPr id="18" name="Straight Connector 17">
            <a:extLst>
              <a:ext uri="{FF2B5EF4-FFF2-40B4-BE49-F238E27FC236}">
                <a16:creationId xmlns:a16="http://schemas.microsoft.com/office/drawing/2014/main" id="{488D9307-406C-4380-B81B-F1DB86B90D64}"/>
              </a:ext>
            </a:extLst>
          </p:cNvPr>
          <p:cNvCxnSpPr>
            <a:cxnSpLocks/>
          </p:cNvCxnSpPr>
          <p:nvPr/>
        </p:nvCxnSpPr>
        <p:spPr bwMode="auto">
          <a:xfrm flipH="1">
            <a:off x="2843808" y="1776701"/>
            <a:ext cx="1728192" cy="2019185"/>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19" name="Straight Connector 18">
            <a:extLst>
              <a:ext uri="{FF2B5EF4-FFF2-40B4-BE49-F238E27FC236}">
                <a16:creationId xmlns:a16="http://schemas.microsoft.com/office/drawing/2014/main" id="{6BD8B03C-6495-41B8-B85D-26A7D5D5558D}"/>
              </a:ext>
            </a:extLst>
          </p:cNvPr>
          <p:cNvCxnSpPr>
            <a:cxnSpLocks/>
            <a:endCxn id="10" idx="0"/>
          </p:cNvCxnSpPr>
          <p:nvPr/>
        </p:nvCxnSpPr>
        <p:spPr bwMode="auto">
          <a:xfrm>
            <a:off x="4573702" y="1804872"/>
            <a:ext cx="4344" cy="1868766"/>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20" name="Straight Connector 19">
            <a:extLst>
              <a:ext uri="{FF2B5EF4-FFF2-40B4-BE49-F238E27FC236}">
                <a16:creationId xmlns:a16="http://schemas.microsoft.com/office/drawing/2014/main" id="{802201D0-8693-4D96-927B-4BE0DA96B57C}"/>
              </a:ext>
            </a:extLst>
          </p:cNvPr>
          <p:cNvCxnSpPr>
            <a:cxnSpLocks/>
          </p:cNvCxnSpPr>
          <p:nvPr/>
        </p:nvCxnSpPr>
        <p:spPr bwMode="auto">
          <a:xfrm>
            <a:off x="4572000" y="1804872"/>
            <a:ext cx="1728192" cy="1991014"/>
          </a:xfrm>
          <a:prstGeom prst="line">
            <a:avLst/>
          </a:prstGeom>
          <a:solidFill>
            <a:schemeClr val="accent1"/>
          </a:solidFill>
          <a:ln w="76200" cap="flat" cmpd="sng" algn="ctr">
            <a:solidFill>
              <a:srgbClr val="FF0000"/>
            </a:solidFill>
            <a:prstDash val="sysDot"/>
            <a:round/>
            <a:headEnd type="none" w="med" len="med"/>
            <a:tailEnd type="none" w="med" len="med"/>
          </a:ln>
          <a:effectLst/>
        </p:spPr>
      </p:cxnSp>
      <p:sp>
        <p:nvSpPr>
          <p:cNvPr id="25" name="TextBox 24">
            <a:extLst>
              <a:ext uri="{FF2B5EF4-FFF2-40B4-BE49-F238E27FC236}">
                <a16:creationId xmlns:a16="http://schemas.microsoft.com/office/drawing/2014/main" id="{135679F1-17D6-4CB6-8E72-E45D761286EC}"/>
              </a:ext>
            </a:extLst>
          </p:cNvPr>
          <p:cNvSpPr txBox="1"/>
          <p:nvPr/>
        </p:nvSpPr>
        <p:spPr>
          <a:xfrm>
            <a:off x="3564074" y="1419622"/>
            <a:ext cx="2088046" cy="307777"/>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Network Zone institution</a:t>
            </a:r>
          </a:p>
        </p:txBody>
      </p:sp>
    </p:spTree>
    <p:extLst>
      <p:ext uri="{BB962C8B-B14F-4D97-AF65-F5344CB8AC3E}">
        <p14:creationId xmlns:p14="http://schemas.microsoft.com/office/powerpoint/2010/main" val="104701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600" dirty="0"/>
              <a:t>The functionality</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6</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2" name="Picture 1">
            <a:extLst>
              <a:ext uri="{FF2B5EF4-FFF2-40B4-BE49-F238E27FC236}">
                <a16:creationId xmlns:a16="http://schemas.microsoft.com/office/drawing/2014/main" id="{9BE6D111-D166-462E-A116-CECC40018EB1}"/>
              </a:ext>
            </a:extLst>
          </p:cNvPr>
          <p:cNvPicPr>
            <a:picLocks noChangeAspect="1"/>
          </p:cNvPicPr>
          <p:nvPr/>
        </p:nvPicPr>
        <p:blipFill>
          <a:blip r:embed="rId3"/>
          <a:stretch>
            <a:fillRect/>
          </a:stretch>
        </p:blipFill>
        <p:spPr>
          <a:xfrm>
            <a:off x="4803059" y="6757"/>
            <a:ext cx="4338903" cy="3143713"/>
          </a:xfrm>
          <a:prstGeom prst="rect">
            <a:avLst/>
          </a:prstGeom>
        </p:spPr>
      </p:pic>
    </p:spTree>
    <p:extLst>
      <p:ext uri="{BB962C8B-B14F-4D97-AF65-F5344CB8AC3E}">
        <p14:creationId xmlns:p14="http://schemas.microsoft.com/office/powerpoint/2010/main" val="384964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The functionality</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979385"/>
          </a:xfrm>
        </p:spPr>
        <p:txBody>
          <a:bodyPr>
            <a:noAutofit/>
          </a:bodyPr>
          <a:lstStyle/>
          <a:p>
            <a:r>
              <a:rPr lang="en-US" sz="2400" dirty="0"/>
              <a:t>The functionality described here is as follows: </a:t>
            </a:r>
          </a:p>
          <a:p>
            <a:r>
              <a:rPr lang="en-US" sz="2400" dirty="0"/>
              <a:t>The network zone creates Alma </a:t>
            </a:r>
            <a:r>
              <a:rPr lang="en-US" dirty="0"/>
              <a:t>Analytics reports and saves them in the network zone folder</a:t>
            </a:r>
          </a:p>
          <a:p>
            <a:r>
              <a:rPr lang="en-US" dirty="0"/>
              <a:t>Member institutions access the reports from the network zone while logged into their own member institution</a:t>
            </a:r>
          </a:p>
          <a:p>
            <a:r>
              <a:rPr lang="en-US" dirty="0"/>
              <a:t>When the member institution runs the report from the network zone it runs on their own data (the data of their own member institution) even though the report is being taken from the network zone</a:t>
            </a:r>
            <a:endParaRPr lang="en-US" sz="2400" dirty="0"/>
          </a:p>
        </p:txBody>
      </p:sp>
    </p:spTree>
    <p:extLst>
      <p:ext uri="{BB962C8B-B14F-4D97-AF65-F5344CB8AC3E}">
        <p14:creationId xmlns:p14="http://schemas.microsoft.com/office/powerpoint/2010/main" val="870719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The functionality</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816424"/>
          </a:xfrm>
        </p:spPr>
        <p:txBody>
          <a:bodyPr>
            <a:noAutofit/>
          </a:bodyPr>
          <a:lstStyle/>
          <a:p>
            <a:r>
              <a:rPr lang="en-US" dirty="0"/>
              <a:t>This functionality is advantageous because:</a:t>
            </a:r>
          </a:p>
          <a:p>
            <a:r>
              <a:rPr lang="en-US" dirty="0"/>
              <a:t>The network zone can create a series of reports which can be used by all the members</a:t>
            </a:r>
          </a:p>
          <a:p>
            <a:r>
              <a:rPr lang="en-US" dirty="0"/>
              <a:t>The various members can then run identical reports in their institutions.</a:t>
            </a:r>
          </a:p>
          <a:p>
            <a:r>
              <a:rPr lang="en-US" dirty="0"/>
              <a:t>One person or group of people can create the reports, and all (or some) members can use them.  </a:t>
            </a:r>
          </a:p>
        </p:txBody>
      </p:sp>
    </p:spTree>
    <p:extLst>
      <p:ext uri="{BB962C8B-B14F-4D97-AF65-F5344CB8AC3E}">
        <p14:creationId xmlns:p14="http://schemas.microsoft.com/office/powerpoint/2010/main" val="876997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The functionality</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49"/>
            <a:ext cx="8424936" cy="4040489"/>
          </a:xfrm>
        </p:spPr>
        <p:txBody>
          <a:bodyPr>
            <a:noAutofit/>
          </a:bodyPr>
          <a:lstStyle/>
          <a:p>
            <a:r>
              <a:rPr lang="en-US" dirty="0"/>
              <a:t>Without this feature reports would need to be either created separately in each institution or created in the community folder and then shared.</a:t>
            </a:r>
          </a:p>
          <a:p>
            <a:r>
              <a:rPr lang="en-US" dirty="0"/>
              <a:t>The disadvantage of doing this via the community folder is that the community folder is not "protected" from any other user editing (or even deleting) the reports.  </a:t>
            </a:r>
          </a:p>
          <a:p>
            <a:r>
              <a:rPr lang="en-US" dirty="0"/>
              <a:t>With the functionality described here, because the reports are made in the network zone folder there is full privacy.</a:t>
            </a:r>
          </a:p>
          <a:p>
            <a:r>
              <a:rPr lang="en-US" dirty="0"/>
              <a:t>While the member institutions can see and use the reports from the network zone, they cannot edit them.</a:t>
            </a:r>
          </a:p>
        </p:txBody>
      </p:sp>
    </p:spTree>
    <p:extLst>
      <p:ext uri="{BB962C8B-B14F-4D97-AF65-F5344CB8AC3E}">
        <p14:creationId xmlns:p14="http://schemas.microsoft.com/office/powerpoint/2010/main" val="3244084403"/>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19412</TotalTime>
  <Words>683</Words>
  <Application>Microsoft Office PowerPoint</Application>
  <PresentationFormat>On-screen Show (16:9)</PresentationFormat>
  <Paragraphs>87</Paragraphs>
  <Slides>21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Calibri Light</vt:lpstr>
      <vt:lpstr>IGeLU_2016_16X9 (1)</vt:lpstr>
      <vt:lpstr>Ex_Libris_2020</vt:lpstr>
      <vt:lpstr>PowerPoint Presentation</vt:lpstr>
      <vt:lpstr>PowerPoint Presentation</vt:lpstr>
      <vt:lpstr>Introduction</vt:lpstr>
      <vt:lpstr>Introduction</vt:lpstr>
      <vt:lpstr>PowerPoint Presentation</vt:lpstr>
      <vt:lpstr>The functionality</vt:lpstr>
      <vt:lpstr>The functionality</vt:lpstr>
      <vt:lpstr>The functionality</vt:lpstr>
      <vt:lpstr>The functionality</vt:lpstr>
      <vt:lpstr>The configuration</vt:lpstr>
      <vt:lpstr>The configuration</vt:lpstr>
      <vt:lpstr>The configuration</vt:lpstr>
      <vt:lpstr>The configuration</vt:lpstr>
      <vt:lpstr>The configuration</vt:lpstr>
      <vt:lpstr>Let's see it live</vt:lpstr>
      <vt:lpstr>Let's see it live</vt:lpstr>
      <vt:lpstr>Let's see it live</vt:lpstr>
      <vt:lpstr>Let's see it live</vt:lpstr>
      <vt:lpstr>Let's see it live</vt:lpstr>
      <vt:lpstr>Let's see it live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1818</cp:revision>
  <dcterms:created xsi:type="dcterms:W3CDTF">2017-01-02T15:10:30Z</dcterms:created>
  <dcterms:modified xsi:type="dcterms:W3CDTF">2021-04-21T15:24:52Z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